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53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08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78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1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86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55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61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15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42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3972D-E809-40B6-9C34-11B82E5FE8B3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1896-49A6-4004-A9B5-0D310FF6C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48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グループ 37"/>
          <p:cNvGrpSpPr/>
          <p:nvPr/>
        </p:nvGrpSpPr>
        <p:grpSpPr>
          <a:xfrm>
            <a:off x="613791" y="516621"/>
            <a:ext cx="8221318" cy="5960278"/>
            <a:chOff x="189046" y="4697061"/>
            <a:chExt cx="4516600" cy="1838939"/>
          </a:xfrm>
        </p:grpSpPr>
        <p:sp>
          <p:nvSpPr>
            <p:cNvPr id="5" name="図形 36"/>
            <p:cNvSpPr/>
            <p:nvPr/>
          </p:nvSpPr>
          <p:spPr>
            <a:xfrm>
              <a:off x="189046" y="4697061"/>
              <a:ext cx="4391106" cy="1838939"/>
            </a:xfrm>
            <a:prstGeom prst="roundRect">
              <a:avLst/>
            </a:prstGeom>
            <a:solidFill>
              <a:srgbClr val="FFFFBE"/>
            </a:solidFill>
            <a:ln w="6350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8" name="直線 23"/>
            <p:cNvSpPr/>
            <p:nvPr/>
          </p:nvSpPr>
          <p:spPr>
            <a:xfrm>
              <a:off x="1232282" y="4978975"/>
              <a:ext cx="2102417" cy="0"/>
            </a:xfrm>
            <a:prstGeom prst="line">
              <a:avLst/>
            </a:prstGeom>
            <a:ln w="317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9" name="テキスト ボックス 24"/>
            <p:cNvSpPr txBox="1"/>
            <p:nvPr/>
          </p:nvSpPr>
          <p:spPr>
            <a:xfrm>
              <a:off x="1129357" y="4871739"/>
              <a:ext cx="2411191" cy="94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申請書（様式第</a:t>
              </a:r>
              <a:r>
                <a:rPr lang="en-US" altLang="ja-JP" sz="1400" u="none" dirty="0" smtClean="0">
                  <a:latin typeface="メイリオ"/>
                  <a:ea typeface="メイリオ"/>
                </a:rPr>
                <a:t>1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号）提出（</a:t>
              </a:r>
              <a:r>
                <a:rPr lang="ja-JP" altLang="en-US" sz="1400" u="none" dirty="0">
                  <a:solidFill>
                    <a:srgbClr val="FF0000"/>
                  </a:solidFill>
                  <a:latin typeface="メイリオ"/>
                  <a:ea typeface="メイリオ"/>
                </a:rPr>
                <a:t>実施日10日前までに</a:t>
              </a:r>
              <a:r>
                <a:rPr lang="ja-JP" altLang="en-US" sz="1400" u="none" dirty="0">
                  <a:latin typeface="メイリオ"/>
                  <a:ea typeface="メイリオ"/>
                </a:rPr>
                <a:t>）</a:t>
              </a:r>
              <a:endParaRPr lang="ja-JP" altLang="en-US" sz="1400" u="sng" dirty="0">
                <a:latin typeface="メイリオ"/>
                <a:ea typeface="メイリオ"/>
              </a:endParaRPr>
            </a:p>
          </p:txBody>
        </p:sp>
        <p:sp>
          <p:nvSpPr>
            <p:cNvPr id="10" name="テキスト ボックス 25"/>
            <p:cNvSpPr txBox="1"/>
            <p:nvPr/>
          </p:nvSpPr>
          <p:spPr>
            <a:xfrm>
              <a:off x="1232665" y="4976335"/>
              <a:ext cx="2003842" cy="360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添付資料</a:t>
              </a:r>
              <a:endParaRPr lang="en-US" altLang="ja-JP" sz="1400" u="none" dirty="0" smtClean="0">
                <a:latin typeface="メイリオ"/>
                <a:ea typeface="メイリオ"/>
              </a:endParaRPr>
            </a:p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①</a:t>
              </a:r>
              <a:r>
                <a:rPr lang="ja-JP" altLang="en-US" sz="1400" u="none" dirty="0">
                  <a:latin typeface="メイリオ"/>
                  <a:ea typeface="メイリオ"/>
                </a:rPr>
                <a:t>事業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計画書（様式第</a:t>
              </a:r>
              <a:r>
                <a:rPr lang="en-US" altLang="ja-JP" sz="1400" u="none" dirty="0" smtClean="0">
                  <a:latin typeface="メイリオ"/>
                  <a:ea typeface="メイリオ"/>
                </a:rPr>
                <a:t>2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号）</a:t>
              </a:r>
              <a:endParaRPr lang="en-US" altLang="ja-JP" sz="1400" u="none" dirty="0" smtClean="0">
                <a:latin typeface="メイリオ"/>
                <a:ea typeface="メイリオ"/>
              </a:endParaRPr>
            </a:p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②</a:t>
              </a:r>
              <a:r>
                <a:rPr lang="ja-JP" altLang="en-US" sz="1400" u="none" dirty="0">
                  <a:latin typeface="メイリオ"/>
                  <a:ea typeface="メイリオ"/>
                </a:rPr>
                <a:t>旅行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行程表</a:t>
              </a:r>
              <a:endParaRPr lang="en-US" altLang="ja-JP" sz="1400" u="none" dirty="0" smtClean="0">
                <a:latin typeface="メイリオ"/>
                <a:ea typeface="メイリオ"/>
              </a:endParaRPr>
            </a:p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③</a:t>
              </a:r>
              <a:r>
                <a:rPr lang="ja-JP" altLang="en-US" sz="1400" u="none" dirty="0">
                  <a:latin typeface="メイリオ"/>
                  <a:ea typeface="メイリオ"/>
                </a:rPr>
                <a:t>貸切バス借上げに係る見積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書写し</a:t>
              </a:r>
              <a:endParaRPr lang="en-US" altLang="ja-JP" sz="1400" u="none" dirty="0" smtClean="0">
                <a:latin typeface="メイリオ"/>
                <a:ea typeface="メイリオ"/>
              </a:endParaRPr>
            </a:p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④</a:t>
              </a:r>
              <a:r>
                <a:rPr lang="ja-JP" altLang="en-US" sz="1400" u="none" dirty="0">
                  <a:latin typeface="メイリオ"/>
                  <a:ea typeface="メイリオ"/>
                </a:rPr>
                <a:t>その他</a:t>
              </a:r>
            </a:p>
          </p:txBody>
        </p:sp>
        <p:sp>
          <p:nvSpPr>
            <p:cNvPr id="11" name="直線 26"/>
            <p:cNvSpPr/>
            <p:nvPr/>
          </p:nvSpPr>
          <p:spPr>
            <a:xfrm flipH="1">
              <a:off x="1191827" y="5534122"/>
              <a:ext cx="2102417" cy="0"/>
            </a:xfrm>
            <a:prstGeom prst="line">
              <a:avLst/>
            </a:prstGeom>
            <a:ln w="317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2" name="テキスト ボックス 27"/>
            <p:cNvSpPr txBox="1"/>
            <p:nvPr/>
          </p:nvSpPr>
          <p:spPr>
            <a:xfrm>
              <a:off x="1515484" y="5434263"/>
              <a:ext cx="1986017" cy="122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u="none" dirty="0">
                  <a:latin typeface="メイリオ"/>
                  <a:ea typeface="メイリオ"/>
                </a:rPr>
                <a:t>申請書審査後、補助金交付決定通知</a:t>
              </a:r>
              <a:endParaRPr lang="ja-JP" altLang="en-US" sz="1400" u="sng" dirty="0">
                <a:latin typeface="メイリオ"/>
                <a:ea typeface="メイリオ"/>
              </a:endParaRPr>
            </a:p>
          </p:txBody>
        </p:sp>
        <p:sp>
          <p:nvSpPr>
            <p:cNvPr id="13" name="直線 28"/>
            <p:cNvSpPr/>
            <p:nvPr/>
          </p:nvSpPr>
          <p:spPr>
            <a:xfrm>
              <a:off x="1212818" y="5903494"/>
              <a:ext cx="2102417" cy="0"/>
            </a:xfrm>
            <a:prstGeom prst="line">
              <a:avLst/>
            </a:prstGeom>
            <a:ln w="317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4" name="テキスト ボックス 29"/>
            <p:cNvSpPr txBox="1"/>
            <p:nvPr/>
          </p:nvSpPr>
          <p:spPr>
            <a:xfrm>
              <a:off x="1202605" y="5742064"/>
              <a:ext cx="2309674" cy="161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u="none" dirty="0">
                  <a:latin typeface="メイリオ"/>
                  <a:ea typeface="メイリオ"/>
                </a:rPr>
                <a:t>実績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報告書（様式第</a:t>
              </a:r>
              <a:r>
                <a:rPr lang="en-US" altLang="ja-JP" sz="1400" u="none" dirty="0" smtClean="0">
                  <a:latin typeface="メイリオ"/>
                  <a:ea typeface="メイリオ"/>
                </a:rPr>
                <a:t>6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号）</a:t>
              </a:r>
              <a:endParaRPr lang="en-US" altLang="ja-JP" sz="1400" u="none" dirty="0" smtClean="0">
                <a:latin typeface="メイリオ"/>
                <a:ea typeface="メイリオ"/>
              </a:endParaRPr>
            </a:p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及び</a:t>
              </a:r>
              <a:r>
                <a:rPr lang="ja-JP" altLang="en-US" sz="1400" u="none" dirty="0">
                  <a:latin typeface="メイリオ"/>
                  <a:ea typeface="メイリオ"/>
                </a:rPr>
                <a:t>補助金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請求書（様式第</a:t>
              </a:r>
              <a:r>
                <a:rPr lang="en-US" altLang="ja-JP" sz="1400" u="none" dirty="0" smtClean="0">
                  <a:latin typeface="メイリオ"/>
                  <a:ea typeface="メイリオ"/>
                </a:rPr>
                <a:t>9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号）提出</a:t>
              </a:r>
              <a:endParaRPr lang="ja-JP" altLang="en-US" sz="1400" u="sng" dirty="0">
                <a:latin typeface="メイリオ"/>
                <a:ea typeface="メイリオ"/>
              </a:endParaRPr>
            </a:p>
          </p:txBody>
        </p:sp>
        <p:sp>
          <p:nvSpPr>
            <p:cNvPr id="15" name="テキスト ボックス 30"/>
            <p:cNvSpPr txBox="1"/>
            <p:nvPr/>
          </p:nvSpPr>
          <p:spPr>
            <a:xfrm>
              <a:off x="1193454" y="5915650"/>
              <a:ext cx="2237671" cy="360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メイリオ"/>
                  <a:ea typeface="メイリオ"/>
                </a:rPr>
                <a:t>添付書類</a:t>
              </a:r>
              <a:endParaRPr lang="en-US" altLang="ja-JP" sz="1400" u="none" dirty="0" smtClean="0">
                <a:latin typeface="メイリオ"/>
                <a:ea typeface="メイリオ"/>
              </a:endParaRPr>
            </a:p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①</a:t>
              </a:r>
              <a:r>
                <a:rPr lang="ja-JP" altLang="en-US" sz="1400" u="none" dirty="0">
                  <a:latin typeface="メイリオ"/>
                  <a:ea typeface="メイリオ"/>
                </a:rPr>
                <a:t>事業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報告書（様式第</a:t>
              </a:r>
              <a:r>
                <a:rPr lang="en-US" altLang="ja-JP" sz="1400" u="none" dirty="0" smtClean="0">
                  <a:latin typeface="メイリオ"/>
                  <a:ea typeface="メイリオ"/>
                </a:rPr>
                <a:t>7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号）</a:t>
              </a:r>
              <a:endParaRPr lang="en-US" altLang="ja-JP" sz="1400" u="none" dirty="0" smtClean="0">
                <a:latin typeface="メイリオ"/>
                <a:ea typeface="メイリオ"/>
              </a:endParaRPr>
            </a:p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②</a:t>
              </a:r>
              <a:r>
                <a:rPr lang="ja-JP" altLang="en-US" sz="1400" u="none" dirty="0">
                  <a:latin typeface="メイリオ"/>
                  <a:ea typeface="メイリオ"/>
                </a:rPr>
                <a:t>宿泊施設が発行する宿泊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証明書（様式第</a:t>
              </a:r>
              <a:r>
                <a:rPr lang="en-US" altLang="ja-JP" sz="1400" u="none" dirty="0" smtClean="0">
                  <a:latin typeface="メイリオ"/>
                  <a:ea typeface="メイリオ"/>
                </a:rPr>
                <a:t>8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号）</a:t>
              </a:r>
              <a:endParaRPr lang="en-US" altLang="ja-JP" sz="1400" u="none" dirty="0">
                <a:latin typeface="メイリオ"/>
                <a:ea typeface="メイリオ"/>
              </a:endParaRPr>
            </a:p>
            <a:p>
              <a:r>
                <a:rPr lang="ja-JP" altLang="en-US" sz="1400" u="none" dirty="0">
                  <a:latin typeface="メイリオ"/>
                  <a:ea typeface="メイリオ"/>
                </a:rPr>
                <a:t>③貸切バス借上げに係る領収書写し</a:t>
              </a:r>
              <a:r>
                <a:rPr lang="ja-JP" altLang="en-US" sz="1400" u="none" dirty="0" smtClean="0">
                  <a:latin typeface="メイリオ"/>
                  <a:ea typeface="メイリオ"/>
                </a:rPr>
                <a:t>等</a:t>
              </a:r>
              <a:endParaRPr lang="en-US" altLang="ja-JP" sz="1400" u="none" dirty="0" smtClean="0">
                <a:latin typeface="メイリオ"/>
                <a:ea typeface="メイリオ"/>
              </a:endParaRPr>
            </a:p>
            <a:p>
              <a:r>
                <a:rPr lang="ja-JP" altLang="en-US" sz="1400" u="none" dirty="0" smtClean="0">
                  <a:latin typeface="メイリオ"/>
                  <a:ea typeface="メイリオ"/>
                </a:rPr>
                <a:t>④</a:t>
              </a:r>
              <a:r>
                <a:rPr lang="ja-JP" altLang="en-US" sz="1400" u="none" dirty="0">
                  <a:latin typeface="メイリオ"/>
                  <a:ea typeface="メイリオ"/>
                </a:rPr>
                <a:t>その他</a:t>
              </a:r>
            </a:p>
          </p:txBody>
        </p:sp>
        <p:sp>
          <p:nvSpPr>
            <p:cNvPr id="16" name="直線 31"/>
            <p:cNvSpPr/>
            <p:nvPr/>
          </p:nvSpPr>
          <p:spPr>
            <a:xfrm flipH="1">
              <a:off x="1202605" y="6410998"/>
              <a:ext cx="2228520" cy="0"/>
            </a:xfrm>
            <a:prstGeom prst="line">
              <a:avLst/>
            </a:prstGeom>
            <a:ln w="317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7" name="テキスト ボックス 32"/>
            <p:cNvSpPr txBox="1"/>
            <p:nvPr/>
          </p:nvSpPr>
          <p:spPr>
            <a:xfrm>
              <a:off x="2719629" y="6310013"/>
              <a:ext cx="1986017" cy="10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u="none" dirty="0">
                  <a:latin typeface="メイリオ"/>
                  <a:ea typeface="メイリオ"/>
                </a:rPr>
                <a:t>補助金支出</a:t>
              </a:r>
              <a:endParaRPr lang="ja-JP" altLang="en-US" sz="1400" u="sng" dirty="0">
                <a:latin typeface="メイリオ"/>
                <a:ea typeface="メイリオ"/>
              </a:endParaRPr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1043608" y="894129"/>
            <a:ext cx="1152128" cy="52052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学校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714345" y="894129"/>
            <a:ext cx="1152128" cy="52052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</a:rPr>
              <a:t>市役所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6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観光交流課　石田　ちさ都</dc:creator>
  <cp:lastModifiedBy>観光交流課　石田　ちさ都</cp:lastModifiedBy>
  <cp:revision>4</cp:revision>
  <dcterms:created xsi:type="dcterms:W3CDTF">2023-07-31T08:25:12Z</dcterms:created>
  <dcterms:modified xsi:type="dcterms:W3CDTF">2023-07-31T08:42:35Z</dcterms:modified>
</cp:coreProperties>
</file>